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70" r:id="rId9"/>
    <p:sldId id="264" r:id="rId10"/>
    <p:sldId id="269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543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62521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762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90437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8946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85542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417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29617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178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3548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89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92D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14506B28-147E-4C4D-8C82-AB582D6A0BA0}" type="datetimeFigureOut">
              <a:rPr lang="bg-BG" smtClean="0"/>
              <a:t>17.11.2025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BF0A1878-51B0-4C30-982B-BC0F6F01F3F9}" type="slidenum">
              <a:rPr lang="bg-BG" smtClean="0"/>
              <a:t>‹#›</a:t>
            </a:fld>
            <a:endParaRPr lang="bg-BG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38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AFC3172-5C86-412C-E75A-7FB3B7B43EB6}"/>
              </a:ext>
            </a:extLst>
          </p:cNvPr>
          <p:cNvSpPr txBox="1"/>
          <p:nvPr/>
        </p:nvSpPr>
        <p:spPr>
          <a:xfrm>
            <a:off x="1622323" y="1026262"/>
            <a:ext cx="9153832" cy="4464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3600" b="1" i="1" kern="1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Упражнение. Процент. Основни задачи.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3600" b="1" i="1" kern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3600" b="1" i="1" kern="1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 по математика</a:t>
            </a:r>
            <a:r>
              <a:rPr lang="bg-BG" sz="3600" b="1" i="1" kern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пети клас.</a:t>
            </a:r>
            <a:endParaRPr lang="bg-BG" sz="3600" b="1" i="1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b="1" kern="1800" dirty="0">
                <a:effectLst/>
                <a:latin typeface="Nunito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b="1" kern="1800" dirty="0">
              <a:latin typeface="Nunito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800" b="1" kern="1800" dirty="0">
              <a:effectLst/>
              <a:latin typeface="Nunito" pitchFamily="2" charset="-52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bg-BG" sz="1800" b="1" kern="1800" dirty="0">
                <a:effectLst/>
                <a:latin typeface="Nunito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b="1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Изготвила: </a:t>
            </a:r>
            <a:r>
              <a:rPr lang="bg-BG" sz="1800" b="1" i="1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Даниела Стоянова </a:t>
            </a:r>
            <a:endParaRPr lang="bg-BG" sz="10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bg-BG" sz="1800" b="1" i="1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ОУ ,,Св. Св. Кирил и Методий“</a:t>
            </a:r>
            <a:r>
              <a:rPr lang="bg-BG" b="1" i="1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bg-BG" sz="1800" b="1" i="1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с. Кънчево, 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bg-BG" sz="1800" b="1" i="1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общ. Казанлък </a:t>
            </a:r>
            <a:endParaRPr lang="bg-BG" sz="10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73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C2183924-A1DD-7845-0C46-10253951828D}"/>
              </a:ext>
            </a:extLst>
          </p:cNvPr>
          <p:cNvSpPr txBox="1"/>
          <p:nvPr/>
        </p:nvSpPr>
        <p:spPr>
          <a:xfrm>
            <a:off x="1111046" y="757723"/>
            <a:ext cx="10491019" cy="4972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250"/>
              </a:spcAft>
            </a:pPr>
            <a:r>
              <a:rPr lang="bg-BG" sz="1800" b="1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b="1" i="1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Цели на урока:</a:t>
            </a:r>
            <a:endParaRPr lang="bg-BG" sz="3200" i="1" u="sng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Затвърждаване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знанията за понятието </a:t>
            </a: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„процент“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bg-BG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правилата за намиране на процент от число и число по даден процент;</a:t>
            </a:r>
            <a:endParaRPr lang="bg-BG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Затвърждаване</a:t>
            </a:r>
            <a:r>
              <a:rPr lang="bg-BG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правилото за намиране на  процентно отношение между две величини;</a:t>
            </a:r>
            <a:endParaRPr lang="bg-BG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Анализиране</a:t>
            </a:r>
            <a:r>
              <a:rPr lang="bg-BG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условието на задачите /четене с разбиране/ и  повишаване умението си за решаване на текстови задачи;</a:t>
            </a:r>
            <a:endParaRPr lang="bg-BG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</a:t>
            </a:r>
            <a:r>
              <a:rPr lang="bg-BG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наученото при решаване на практически задачи. </a:t>
            </a:r>
            <a:endParaRPr lang="bg-BG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842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41593F4E-1A36-96B1-33D8-9E061A0BDB37}"/>
              </a:ext>
            </a:extLst>
          </p:cNvPr>
          <p:cNvSpPr txBox="1"/>
          <p:nvPr/>
        </p:nvSpPr>
        <p:spPr>
          <a:xfrm>
            <a:off x="899651" y="721211"/>
            <a:ext cx="10392697" cy="58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14325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</a:pPr>
            <a:r>
              <a:rPr lang="bg-BG" sz="3200" b="1" i="1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Методи на обучение:</a:t>
            </a:r>
            <a:br>
              <a:rPr lang="bg-BG" sz="3200" b="1" i="1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3200" i="1" u="sng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активизиране на обучаваните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 акцентиране на необходимостта от усвояване на знания чрез практическа насоченост и използване на факти и примери от ежедневието; </a:t>
            </a: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подкрепа </a:t>
            </a:r>
            <a:r>
              <a:rPr lang="bg-BG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насочващи</a:t>
            </a:r>
            <a:r>
              <a:rPr lang="bg-BG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въпроси при затруднение;</a:t>
            </a:r>
            <a:endParaRPr lang="bg-BG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дискусия и сравняване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решенията, поощряване на екипната работа;</a:t>
            </a:r>
            <a:endParaRPr lang="en-US" sz="2400" kern="1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редизвикателство</a:t>
            </a:r>
            <a:r>
              <a:rPr lang="bg-BG" sz="24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24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създаване на ,,собствена“ задача с %</a:t>
            </a:r>
            <a:r>
              <a:rPr lang="en-US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24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самостоятелна работа</a:t>
            </a:r>
            <a:r>
              <a:rPr lang="bg-BG" sz="24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400" b="1" i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400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bg-BG" sz="2400" b="1" i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визуализация</a:t>
            </a:r>
            <a:r>
              <a:rPr lang="bg-BG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използване на чертежи за онагледяване на задачите. </a:t>
            </a:r>
            <a:endParaRPr lang="bg-BG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Bef>
                <a:spcPts val="75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090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6DE78474-689B-66E1-8D36-E9D6AD698680}"/>
              </a:ext>
            </a:extLst>
          </p:cNvPr>
          <p:cNvSpPr txBox="1"/>
          <p:nvPr/>
        </p:nvSpPr>
        <p:spPr>
          <a:xfrm>
            <a:off x="275303" y="0"/>
            <a:ext cx="11769213" cy="6889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br>
              <a:rPr lang="ru-RU" sz="1800" b="1" u="sng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u="sng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u="sng" kern="12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Въведение</a:t>
            </a:r>
            <a:r>
              <a:rPr lang="ru-RU" sz="3200" b="1" u="sng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3200" b="1" u="sng" kern="12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дискусия</a:t>
            </a:r>
            <a:endParaRPr lang="en-US" sz="3200" b="1" u="sng" kern="1200" dirty="0">
              <a:solidFill>
                <a:srgbClr val="40404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r>
              <a:rPr lang="ru-RU" sz="2000" b="1" i="1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i="1" u="sng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Какво</a:t>
            </a:r>
            <a:r>
              <a:rPr lang="ru-RU" sz="2400" b="1" i="1" u="sng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означава</a:t>
            </a:r>
            <a:r>
              <a:rPr lang="ru-RU" sz="2400" b="1" i="1" u="sng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 процент?</a:t>
            </a:r>
            <a:endParaRPr lang="en-US" sz="2400" b="1" i="1" u="sng" dirty="0">
              <a:solidFill>
                <a:srgbClr val="40404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- 1/100 (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една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стотна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част от дадено число.</a:t>
            </a:r>
            <a:endParaRPr lang="en-US" sz="2400" dirty="0">
              <a:solidFill>
                <a:srgbClr val="40404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buFont typeface="Calibri" panose="020F0502020204030204" pitchFamily="34" charset="0"/>
              <a:buChar char=" "/>
              <a:tabLst>
                <a:tab pos="457200" algn="l"/>
              </a:tabLst>
            </a:pPr>
            <a:endParaRPr lang="bg-BG" sz="2400" b="1" dirty="0">
              <a:solidFill>
                <a:srgbClr val="40404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buFont typeface="Calibri" panose="020F0502020204030204" pitchFamily="34" charset="0"/>
              <a:buChar char=" "/>
              <a:tabLst>
                <a:tab pos="457200" algn="l"/>
              </a:tabLst>
            </a:pPr>
            <a:r>
              <a:rPr lang="bg-BG" sz="2400" b="1" i="1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Визуализация:</a:t>
            </a:r>
            <a:r>
              <a:rPr lang="bg-BG" sz="2400" i="1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bg-BG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квадрат, разделен на 100 малки квадратчета, и оцветени няколко от тях, за да илюстрираме понятието (напр. 15% са 15 оцветени квадратчета, 15% означава 15 части от общо 100).</a:t>
            </a: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buFont typeface="Calibri" panose="020F0502020204030204" pitchFamily="34" charset="0"/>
              <a:buChar char=" "/>
              <a:tabLst>
                <a:tab pos="457200" algn="l"/>
              </a:tabLst>
            </a:pPr>
            <a:endParaRPr lang="bg-BG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buFont typeface="Calibri" panose="020F0502020204030204" pitchFamily="34" charset="0"/>
              <a:buChar char=" "/>
              <a:tabLst>
                <a:tab pos="457200" algn="l"/>
              </a:tabLst>
            </a:pPr>
            <a:r>
              <a:rPr lang="bg-BG" sz="24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Извод:</a:t>
            </a:r>
            <a:r>
              <a:rPr lang="bg-BG" sz="2400" b="1" i="1" dirty="0">
                <a:solidFill>
                  <a:srgbClr val="E4831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за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означаване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част от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цялото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като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представлява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стотна</a:t>
            </a:r>
            <a:r>
              <a:rPr lang="ru-RU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част от него.</a:t>
            </a:r>
            <a:endParaRPr lang="bg-BG" sz="2400" dirty="0">
              <a:solidFill>
                <a:srgbClr val="40404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buFont typeface="Calibri" panose="020F0502020204030204" pitchFamily="34" charset="0"/>
              <a:buChar char=" "/>
              <a:tabLst>
                <a:tab pos="457200" algn="l"/>
              </a:tabLst>
            </a:pPr>
            <a:endParaRPr lang="en-US" sz="2400" dirty="0">
              <a:solidFill>
                <a:srgbClr val="40404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  <a:tabLst>
                <a:tab pos="457200" algn="l"/>
              </a:tabLst>
            </a:pPr>
            <a:r>
              <a:rPr lang="bg-BG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i="1" u="sng" kern="12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Къде</a:t>
            </a:r>
            <a:r>
              <a:rPr lang="ru-RU" sz="2400" b="1" i="1" u="sng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sz="2400" b="1" i="1" u="sng" kern="12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използват</a:t>
            </a:r>
            <a:r>
              <a:rPr lang="ru-RU" sz="2400" b="1" i="1" u="sng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u="sng" kern="1200" dirty="0" err="1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процентите</a:t>
            </a:r>
            <a:r>
              <a:rPr lang="ru-RU" sz="2400" b="1" i="1" u="sng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bg-BG" sz="24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</a:pPr>
            <a:r>
              <a:rPr lang="bg-BG" sz="24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Процентите често се използват в различни сфери от живота, като например:</a:t>
            </a:r>
            <a:endParaRPr lang="bg-BG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  <a:tabLst>
                <a:tab pos="457200" algn="l"/>
              </a:tabLst>
            </a:pPr>
            <a:r>
              <a:rPr lang="bg-BG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- о</a:t>
            </a:r>
            <a:r>
              <a:rPr lang="bg-BG" sz="24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тстъпки в магазините;</a:t>
            </a:r>
            <a:endParaRPr lang="bg-BG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  <a:tabLst>
                <a:tab pos="457200" algn="l"/>
              </a:tabLst>
            </a:pPr>
            <a:r>
              <a:rPr lang="bg-BG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</a:t>
            </a:r>
            <a:r>
              <a:rPr lang="bg-BG" sz="24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величения на заплати;</a:t>
            </a:r>
            <a:endParaRPr lang="bg-BG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90000"/>
              </a:lnSpc>
              <a:tabLst>
                <a:tab pos="457200" algn="l"/>
              </a:tabLst>
            </a:pPr>
            <a:r>
              <a:rPr lang="bg-BG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bg-BG" sz="2400" dirty="0">
                <a:solidFill>
                  <a:srgbClr val="40404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отчитане р</a:t>
            </a:r>
            <a:r>
              <a:rPr lang="bg-BG" sz="24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езултати от тестове;</a:t>
            </a:r>
          </a:p>
          <a:p>
            <a:pPr marL="342900" lvl="0" indent="-342900">
              <a:lnSpc>
                <a:spcPct val="90000"/>
              </a:lnSpc>
              <a:buFont typeface="Calibri" panose="020F0502020204030204" pitchFamily="34" charset="0"/>
              <a:buChar char=" "/>
              <a:tabLst>
                <a:tab pos="457200" algn="l"/>
              </a:tabLst>
            </a:pPr>
            <a:endParaRPr lang="bg-BG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90000"/>
              </a:lnSpc>
              <a:buFont typeface="Calibri" panose="020F0502020204030204" pitchFamily="34" charset="0"/>
              <a:buChar char=" "/>
              <a:tabLst>
                <a:tab pos="457200" algn="l"/>
              </a:tabLst>
            </a:pPr>
            <a:r>
              <a:rPr lang="bg-BG" sz="2000" dirty="0">
                <a:solidFill>
                  <a:srgbClr val="E4831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01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9B9C2147-C00C-1766-202E-7221D40606C1}"/>
                  </a:ext>
                </a:extLst>
              </p:cNvPr>
              <p:cNvSpPr txBox="1"/>
              <p:nvPr/>
            </p:nvSpPr>
            <p:spPr>
              <a:xfrm>
                <a:off x="-1" y="0"/>
                <a:ext cx="12192001" cy="612039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7345" indent="-347345"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  <a:tabLst>
                    <a:tab pos="457200" algn="l"/>
                  </a:tabLst>
                </a:pPr>
                <a:r>
                  <a:rPr lang="bg-BG" sz="2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</a:t>
                </a:r>
                <a:r>
                  <a:rPr lang="bg-BG" sz="2200" b="1" u="sn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 урок за упражнение </a:t>
                </a:r>
                <a:r>
                  <a:rPr lang="bg-BG" sz="2200" b="1" u="sn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разглеждаме трите основни типа задачи: </a:t>
                </a:r>
              </a:p>
              <a:p>
                <a:pPr marL="347345" indent="-347345"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  <a:tabLst>
                    <a:tab pos="457200" algn="l"/>
                  </a:tabLst>
                </a:pPr>
                <a:r>
                  <a:rPr lang="bg-BG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en-US" sz="2000" b="1" i="1" u="sn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bg-BG" sz="2000" b="1" i="1" u="sn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Намиране на процент от число: 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Колко е </a:t>
                </a:r>
                <a:r>
                  <a:rPr lang="bg-B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% от </a:t>
                </a:r>
                <a:r>
                  <a:rPr lang="bg-B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А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? 1% от А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bg-BG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 А; Р% от А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Р</m:t>
                        </m:r>
                      </m:num>
                      <m:den>
                        <m:r>
                          <a:rPr lang="bg-BG" i="1" dirty="0" smtClean="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. А </a:t>
                </a:r>
                <a:r>
                  <a:rPr lang="bg-B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или </a:t>
                </a:r>
                <a:br>
                  <a:rPr lang="bg-B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bg-B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Р% от А = 0,01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.А</a:t>
                </a:r>
                <a:r>
                  <a:rPr lang="bg-BG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/“от“ се замества с умножение/ </a:t>
                </a:r>
                <a:endParaRPr lang="en-US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7345" indent="-347345"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  <a:tabLst>
                    <a:tab pos="457200" algn="l"/>
                  </a:tabLst>
                </a:pPr>
                <a:r>
                  <a:rPr lang="bg-BG" b="1" i="1" u="sn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 зад.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Iphone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струва 200 лв. В магазина има намаление от 20% на всички телефони. Намерете цената след намалението на този </a:t>
                </a:r>
                <a:r>
                  <a:rPr lang="en-US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Iphone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bg-BG" dirty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347345" indent="-347345"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  <a:tabLst>
                    <a:tab pos="457200" algn="l"/>
                  </a:tabLst>
                </a:pPr>
                <a:r>
                  <a:rPr lang="bg-BG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Прилагаме правилото -</a:t>
                </a:r>
                <a:r>
                  <a:rPr lang="en-US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умножаваме процента, изразен  с обикновена дроб, или с десетична   с даденото число.</a:t>
                </a:r>
                <a:r>
                  <a:rPr lang="en-US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Задачата се свежда до решаване на задача за намиране на  част от число.</a:t>
                </a:r>
              </a:p>
              <a:p>
                <a:pPr marL="347345" indent="-347345"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  <a:tabLst>
                    <a:tab pos="457200" algn="l"/>
                  </a:tabLst>
                </a:pPr>
                <a:r>
                  <a:rPr lang="en-US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b="1" i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Решение: </a:t>
                </a:r>
                <a:r>
                  <a:rPr lang="bg-BG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20% </a:t>
                </a:r>
                <a:r>
                  <a:rPr lang="bg-BG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записваме</a:t>
                </a:r>
                <a:r>
                  <a:rPr lang="bg-BG" b="1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b="1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b="1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𝟐𝟎</m:t>
                        </m:r>
                      </m:num>
                      <m:den>
                        <m:r>
                          <a:rPr lang="bg-BG" b="1" i="1" kern="1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𝟏𝟎𝟎</m:t>
                        </m:r>
                      </m:den>
                    </m:f>
                  </m:oMath>
                </a14:m>
                <a:r>
                  <a:rPr lang="bg-BG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или </a:t>
                </a:r>
                <a:r>
                  <a:rPr lang="bg-BG" b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0,20</a:t>
                </a:r>
                <a:endParaRPr lang="en-US" b="1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7345" indent="-347345"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  <a:tabLst>
                    <a:tab pos="457200" algn="l"/>
                  </a:tabLst>
                </a:pPr>
                <a:r>
                  <a:rPr lang="bg-BG" kern="10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</a:t>
                </a:r>
                <a:r>
                  <a:rPr lang="en-US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bg-BG" b="1" i="1" kern="10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на</a:t>
                </a:r>
                <a:r>
                  <a:rPr lang="bg-BG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чин</a:t>
                </a:r>
                <a:r>
                  <a:rPr lang="en-US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r>
                  <a:rPr lang="bg-BG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kern="10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20% от</a:t>
                </a:r>
                <a:r>
                  <a:rPr lang="en-US" kern="10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kern="10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𝟐𝟎</m:t>
                        </m:r>
                      </m:num>
                      <m:den>
                        <m:r>
                          <a:rPr lang="bg-BG" b="1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𝟏𝟎𝟎</m:t>
                        </m:r>
                      </m:den>
                    </m:f>
                    <m:r>
                      <a:rPr lang="bg-BG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200=</m:t>
                    </m:r>
                    <m:f>
                      <m:fPr>
                        <m:ctrlPr>
                          <a:rPr lang="bg-BG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4000</m:t>
                        </m:r>
                      </m:num>
                      <m:den>
                        <m:r>
                          <a:rPr lang="bg-BG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bg-BG" i="1" kern="100">
                        <a:solidFill>
                          <a:srgbClr val="000000"/>
                        </a:solidFill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=40лв.</m:t>
                    </m:r>
                  </m:oMath>
                </a14:m>
                <a:r>
                  <a:rPr lang="bg-BG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е намалението.  200 – 40 = 160лв. е цената след намалението.</a:t>
                </a:r>
                <a:br>
                  <a:rPr lang="bg-BG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lang="bg-BG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</a:t>
                </a:r>
                <a:r>
                  <a:rPr lang="bg-BG" b="1" i="1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b="1" i="1" kern="100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на</a:t>
                </a:r>
                <a:r>
                  <a:rPr lang="bg-BG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чин: </a:t>
                </a:r>
                <a:r>
                  <a:rPr lang="bg-BG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0,20 . 200 = 40</a:t>
                </a:r>
                <a14:m>
                  <m:oMath xmlns:m="http://schemas.openxmlformats.org/officeDocument/2006/math">
                    <m:r>
                      <a:rPr lang="bg-BG" i="1" kern="10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лв.</m:t>
                    </m:r>
                  </m:oMath>
                </a14:m>
                <a:r>
                  <a:rPr lang="bg-BG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е намалението.  200 – 40 = 160лв. е цената след намалението (самостоятелно)</a:t>
                </a:r>
                <a:endParaRPr lang="bg-BG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Aft>
                    <a:spcPts val="800"/>
                  </a:spcAft>
                  <a:tabLst>
                    <a:tab pos="914400" algn="l"/>
                  </a:tabLst>
                </a:pPr>
                <a:endParaRPr lang="bg-BG" b="1" i="1" u="sng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Aft>
                    <a:spcPts val="800"/>
                  </a:spcAft>
                  <a:tabLst>
                    <a:tab pos="914400" algn="l"/>
                  </a:tabLst>
                </a:pPr>
                <a:r>
                  <a:rPr lang="bg-BG" b="1" i="1" u="sng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 зад</a:t>
                </a:r>
                <a:r>
                  <a:rPr lang="bg-BG" b="1" i="1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</a:t>
                </a:r>
                <a:r>
                  <a:rPr lang="bg-BG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– </a:t>
                </a:r>
                <a:r>
                  <a:rPr lang="bg-BG" b="1" i="1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</a:t>
                </a:r>
                <a:r>
                  <a:rPr lang="bg-BG" b="1" i="1" kern="100" dirty="0" err="1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самост.работа</a:t>
                </a:r>
                <a:r>
                  <a:rPr lang="bg-BG" b="1" i="1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) </a:t>
                </a:r>
                <a:r>
                  <a:rPr lang="bg-BG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Компютърни игри струват 300лв., но са ги увеличили с 15%. Колко струват след увеличението?</a:t>
                </a:r>
                <a:r>
                  <a:rPr lang="bg-BG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>
                  <a:lnSpc>
                    <a:spcPct val="106000"/>
                  </a:lnSpc>
                  <a:spcAft>
                    <a:spcPts val="800"/>
                  </a:spcAft>
                  <a:tabLst>
                    <a:tab pos="914400" algn="l"/>
                  </a:tabLst>
                </a:pPr>
                <a:r>
                  <a:rPr lang="bg-BG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</a:t>
                </a:r>
                <a:r>
                  <a:rPr lang="bg-BG" b="1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Решение:</a:t>
                </a:r>
                <a:r>
                  <a:rPr lang="bg-BG" b="1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b="1" kern="10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a:rPr lang="bg-BG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bg-BG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 300=</m:t>
                    </m:r>
                    <m:f>
                      <m:fPr>
                        <m:ctrlPr>
                          <a:rPr lang="bg-BG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4500</m:t>
                        </m:r>
                      </m:num>
                      <m:den>
                        <m:r>
                          <a:rPr lang="bg-BG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bg-BG" i="1" kern="1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=45 лв.</m:t>
                    </m:r>
                  </m:oMath>
                </a14:m>
                <a:r>
                  <a:rPr lang="bg-BG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300 + 45 </a:t>
                </a:r>
                <a:r>
                  <a:rPr lang="en-US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345 </a:t>
                </a:r>
                <a:r>
                  <a:rPr lang="bg-BG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лв. струват след увеличението.</a:t>
                </a:r>
                <a:endParaRPr lang="bg-BG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9B9C2147-C00C-1766-202E-7221D4060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0"/>
                <a:ext cx="12192001" cy="6120393"/>
              </a:xfrm>
              <a:prstGeom prst="rect">
                <a:avLst/>
              </a:prstGeom>
              <a:blipFill>
                <a:blip r:embed="rId2"/>
                <a:stretch>
                  <a:fillRect l="-400" t="-697" r="-800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1319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E078F01F-3EA6-1CBD-9ECD-2261030257C0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192000" cy="68462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bg-BG" sz="2400" b="1" i="1" u="sng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</a:t>
                </a:r>
                <a:r>
                  <a:rPr kumimoji="0" lang="bg-BG" altLang="bg-BG" sz="2400" b="1" i="1" u="sng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Намиране на число по даден процент от него: </a:t>
                </a:r>
                <a:r>
                  <a:rPr kumimoji="0" lang="bg-BG" altLang="bg-BG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Ако   А% от едно число е  В, кое е това число? </a:t>
                </a:r>
                <a:endParaRPr kumimoji="0" lang="bg-BG" altLang="bg-BG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br>
                  <a:rPr kumimoji="0" lang="bg-BG" altLang="bg-BG" sz="2400" b="1" i="1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0" lang="bg-BG" altLang="bg-BG" sz="2400" b="1" i="1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Припомняме как се намира </a:t>
                </a:r>
                <a:r>
                  <a:rPr lang="bg-BG" altLang="bg-BG" sz="2400" b="1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число по дадена част от него чрез зад.1.</a:t>
                </a:r>
                <a:endParaRPr kumimoji="0" lang="en-US" altLang="bg-BG" sz="2400" b="1" i="1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br>
                  <a:rPr lang="bg-BG" sz="2400" b="1" u="sng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bg-BG" sz="2400" b="1" i="1" u="sng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зад.</a:t>
                </a:r>
                <a:r>
                  <a:rPr lang="bg-BG" sz="2400" b="1" i="1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 чертеж </a:t>
                </a:r>
                <a:r>
                  <a:rPr lang="bg-BG" sz="2400" i="1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/визуализация на чертежа/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от квадрата са оцветени. Намерете лицето на квадрата, ако лицето на оцветената част е 250 кв.см.</a:t>
                </a: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bg-BG" sz="2400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bg-BG" sz="24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bg-BG" sz="2400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bg-BG" sz="2400" kern="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</a:pPr>
                <a:endParaRPr lang="bg-BG" sz="2400" kern="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</a:pPr>
                <a:r>
                  <a:rPr lang="bg-BG" sz="2400" b="1" i="1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Решение:</a:t>
                </a:r>
                <a:r>
                  <a:rPr lang="bg-BG" sz="2400" i="1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Означаваме лицето на квадрата с х и решаваме задача за намиране на число по дадена част от него.</a:t>
                </a:r>
                <a:endParaRPr lang="bg-BG" sz="24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от х = 250; </a:t>
                </a:r>
                <a:r>
                  <a:rPr lang="en-US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bg-BG" sz="2400" i="1" ker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  <m:r>
                      <a:rPr lang="en-US" sz="2400" b="0" i="1" kern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. 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=250   </m:t>
                    </m:r>
                    <m:r>
                      <m:rPr>
                        <m:nor/>
                      </m:rPr>
                      <a:rPr lang="bg-BG" sz="2400" kern="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kern="0" dirty="0" smtClean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х = 250: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bg-BG" sz="2400" i="1" kern="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 </a:t>
                </a:r>
                <a:r>
                  <a:rPr lang="en-US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х = 400 кв.см.</a:t>
                </a:r>
                <a:br>
                  <a:rPr lang="bg-BG" sz="18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bg-BG" sz="18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E078F01F-3EA6-1CBD-9ECD-2261030257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6846298"/>
              </a:xfrm>
              <a:prstGeom prst="rect">
                <a:avLst/>
              </a:prstGeom>
              <a:blipFill>
                <a:blip r:embed="rId2"/>
                <a:stretch>
                  <a:fillRect l="-750" t="-712" r="-1200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Картина 1">
            <a:extLst>
              <a:ext uri="{FF2B5EF4-FFF2-40B4-BE49-F238E27FC236}">
                <a16:creationId xmlns:a16="http://schemas.microsoft.com/office/drawing/2014/main" id="{95B8C58A-90E2-52E3-1146-93DC40878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9977" y="3016036"/>
            <a:ext cx="159226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1874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25377053-C09A-9758-9831-F03538385EF9}"/>
                  </a:ext>
                </a:extLst>
              </p:cNvPr>
              <p:cNvSpPr txBox="1"/>
              <p:nvPr/>
            </p:nvSpPr>
            <p:spPr>
              <a:xfrm>
                <a:off x="0" y="265232"/>
                <a:ext cx="12192000" cy="61636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</a:pPr>
                <a:r>
                  <a:rPr lang="bg-BG" sz="2400" b="1" i="1" u="sng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bg-BG" sz="2400" b="1" i="1" u="sng" kern="0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зад.</a:t>
                </a:r>
                <a:r>
                  <a:rPr lang="bg-BG" sz="2400" i="1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Във фирма</a:t>
                </a:r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12 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 служителите са получили бонуси. Ако това са </a:t>
                </a:r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40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% от всички служители, колко човека работят във фирмата и колко не получават бонуси?</a:t>
                </a:r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bg-BG" sz="24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Bef>
                    <a:spcPts val="750"/>
                  </a:spcBef>
                  <a:spcAft>
                    <a:spcPts val="800"/>
                  </a:spcAft>
                </a:pPr>
                <a:r>
                  <a:rPr lang="bg-BG" sz="2400" b="1" i="1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Решение: </a:t>
                </a:r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Означаваме с </a:t>
                </a:r>
                <a:r>
                  <a:rPr lang="bg-BG" sz="2400" b="1" i="1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r>
                  <a:rPr lang="bg-BG" sz="2400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броя на всички служители. 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  <a:endParaRPr lang="bg-BG" sz="24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Aft>
                    <a:spcPts val="2400"/>
                  </a:spcAft>
                </a:pPr>
                <a:r>
                  <a:rPr lang="en-US" sz="24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bg-BG" sz="2400" b="1" i="1" kern="100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на</a:t>
                </a:r>
                <a:r>
                  <a:rPr lang="bg-BG" sz="24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чин: 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40% от </a:t>
                </a:r>
                <a14:m>
                  <m:oMath xmlns:m="http://schemas.openxmlformats.org/officeDocument/2006/math">
                    <m:r>
                      <a:rPr lang="bg-BG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bg-BG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 12;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num>
                      <m:den>
                        <m:r>
                          <a:rPr lang="bg-BG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  <m:r>
                      <a:rPr lang="bg-BG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. </m:t>
                    </m:r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=12:</m:t>
                    </m:r>
                    <m:f>
                      <m:fPr>
                        <m:ctrlPr>
                          <a:rPr lang="bg-BG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40</m:t>
                        </m:r>
                      </m:num>
                      <m:den>
                        <m:r>
                          <a:rPr lang="en-US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 .</m:t>
                    </m:r>
                    <m:f>
                      <m:fPr>
                        <m:ctrlPr>
                          <a:rPr lang="bg-BG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bg-BG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60</m:t>
                        </m:r>
                      </m:num>
                      <m:den>
                        <m:r>
                          <a:rPr lang="en-US" sz="2400" i="1" kern="0">
                            <a:solidFill>
                              <a:srgbClr val="010101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;</m:t>
                    </m:r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 kern="0">
                        <a:solidFill>
                          <a:srgbClr val="010101"/>
                        </a:solidFill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=30 човека</m:t>
                    </m:r>
                  </m:oMath>
                </a14:m>
                <a:endParaRPr lang="bg-BG" sz="24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Aft>
                    <a:spcPts val="2400"/>
                  </a:spcAft>
                </a:pP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30-12 = 18 човека не получават бонуси.</a:t>
                </a:r>
                <a:endParaRPr lang="bg-BG" sz="24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Aft>
                    <a:spcPts val="2400"/>
                  </a:spcAft>
                </a:pPr>
                <a:r>
                  <a:rPr lang="en-US" sz="24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</a:t>
                </a:r>
                <a:r>
                  <a:rPr lang="bg-BG" sz="2400" b="1" i="1" kern="1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sz="2400" b="1" i="1" kern="100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на</a:t>
                </a:r>
                <a:r>
                  <a:rPr lang="bg-BG" sz="24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чин: 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Да запишем 40% кат</a:t>
                </a:r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десетична дроб -</a:t>
                </a:r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40% = 0</a:t>
                </a:r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bg-BG" sz="2400" i="1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самостоятелна работа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/ и да се намери решението.</a:t>
                </a:r>
                <a:endParaRPr lang="bg-BG" sz="24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6000"/>
                  </a:lnSpc>
                  <a:spcAft>
                    <a:spcPts val="2400"/>
                  </a:spcAft>
                </a:pP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40% = 0,4; 0</a:t>
                </a:r>
                <a:r>
                  <a:rPr lang="en-US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4.х = 12; х = 12:0,4 = 120:4 = 30 човека работят във фирмата;</a:t>
                </a:r>
                <a:b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bg-BG" sz="24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30-12 =18 човека не получават бонуси.</a:t>
                </a:r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b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lang="bg-BG" sz="2400" kern="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bg-BG" sz="2400" b="1" i="1" u="sng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Извод:</a:t>
                </a:r>
                <a:r>
                  <a:rPr lang="bg-BG" sz="2400" i="1" u="sng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2400" kern="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Задачата се решава както задачата за намиране на число по дадена негова част. Прилагаме правилото - делим даденото число на процента, записан с дроб.</a:t>
                </a:r>
                <a:endParaRPr lang="bg-BG" sz="24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25377053-C09A-9758-9831-F03538385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5232"/>
                <a:ext cx="12192000" cy="6163675"/>
              </a:xfrm>
              <a:prstGeom prst="rect">
                <a:avLst/>
              </a:prstGeom>
              <a:blipFill>
                <a:blip r:embed="rId2"/>
                <a:stretch>
                  <a:fillRect l="-750" t="-791" r="-400" b="-1385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265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9FA34935-84D0-E4D9-05C3-4F84E9766E40}"/>
                  </a:ext>
                </a:extLst>
              </p:cNvPr>
              <p:cNvSpPr txBox="1"/>
              <p:nvPr/>
            </p:nvSpPr>
            <p:spPr>
              <a:xfrm>
                <a:off x="-49162" y="78033"/>
                <a:ext cx="12290323" cy="67036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bg-BG" sz="2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kumimoji="0" lang="bg-BG" altLang="bg-BG" sz="2000" b="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</a:t>
                </a:r>
                <a:r>
                  <a:rPr kumimoji="0" lang="en-US" altLang="bg-BG" sz="2400" b="1" i="1" u="sng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III</a:t>
                </a:r>
                <a:r>
                  <a:rPr kumimoji="0" lang="bg-BG" altLang="bg-BG" sz="2400" b="1" i="1" u="sng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 Изразяване на число като процент от друго число</a:t>
                </a:r>
                <a:endParaRPr kumimoji="0" lang="bg-BG" altLang="bg-BG" sz="2400" b="1" i="1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altLang="bg-BG" sz="1800" b="1" i="0" u="none" strike="noStrike" cap="none" normalizeH="0" baseline="0" dirty="0">
                  <a:ln>
                    <a:noFill/>
                  </a:ln>
                  <a:solidFill>
                    <a:srgbClr val="01010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bg-BG" altLang="bg-BG" sz="1800" b="1" i="1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</a:t>
                </a:r>
                <a:r>
                  <a:rPr kumimoji="0" lang="bg-BG" altLang="bg-BG" sz="1800" b="1" i="1" u="sng" strike="noStrike" cap="none" normalizeH="0" baseline="0" dirty="0">
                    <a:ln>
                      <a:noFill/>
                    </a:ln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 зад.</a:t>
                </a:r>
                <a:r>
                  <a:rPr lang="bg-BG" altLang="bg-BG" sz="1800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kumimoji="0" lang="bg-BG" altLang="bg-BG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Правоъгълник е съставен от 5 квадрата. 4 от тях са оцветени.</a:t>
                </a: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g-BG" altLang="bg-BG" sz="18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</a:t>
                </a:r>
                <a:r>
                  <a:rPr kumimoji="0" lang="bg-BG" altLang="bg-BG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Каква част от фигурата е оцветена? Запишете я в проценти.</a:t>
                </a:r>
                <a:endParaRPr lang="bg-BG" altLang="bg-BG" sz="9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bg-BG" altLang="bg-BG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bg-BG" altLang="bg-BG" sz="18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g-BG" sz="18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br>
                  <a:rPr lang="bg-BG" sz="18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bg-BG" sz="18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Решение: </a:t>
                </a:r>
                <a:br>
                  <a:rPr lang="bg-BG" sz="18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bg-BG" sz="18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</a:t>
                </a:r>
                <a:r>
                  <a:rPr lang="en-US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 </a:t>
                </a:r>
                <a:r>
                  <a:rPr lang="bg-BG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b="1" i="1" kern="100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на</a:t>
                </a:r>
                <a:r>
                  <a:rPr lang="bg-BG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чин: </a:t>
                </a:r>
                <a:r>
                  <a:rPr lang="bg-BG" sz="18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Оцветената част е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bg-BG" sz="18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bg-BG" sz="18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Правоъгълникът е съставен от 5 квадрата. 4 квадрата са оцветени.</a:t>
                </a: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bg-BG" sz="18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Ако го означим 100%, един квадрат е 20%. Оцветената част е 4.20% = 80%.</a:t>
                </a:r>
              </a:p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br>
                  <a:rPr lang="bg-BG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bg-BG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II </a:t>
                </a:r>
                <a:r>
                  <a:rPr lang="bg-BG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b="1" i="1" kern="100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на</a:t>
                </a:r>
                <a:r>
                  <a:rPr lang="bg-BG" sz="18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чин: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18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18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num>
                      <m:den>
                        <m:r>
                          <a:rPr lang="bg-BG" sz="1800" i="1" kern="10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bg-BG" sz="18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.100</m:t>
                    </m:r>
                    <m:r>
                      <m:rPr>
                        <m:nor/>
                      </m:rPr>
                      <a:rPr lang="bg-BG" sz="1800" kern="100" dirty="0"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%</m:t>
                    </m:r>
                    <m:r>
                      <a:rPr lang="bg-BG" sz="1800" i="1" kern="1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bg-BG" sz="1800" b="0" i="1" kern="100" smtClean="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80</a:t>
                </a:r>
                <a:r>
                  <a:rPr lang="bg-BG" sz="1800" kern="1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</a:p>
              <a:p>
                <a:pPr marL="228600">
                  <a:lnSpc>
                    <a:spcPct val="107000"/>
                  </a:lnSpc>
                  <a:spcAft>
                    <a:spcPts val="2400"/>
                  </a:spcAft>
                </a:pPr>
                <a:b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bg-BG" sz="1800" b="1" i="1" u="sng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Извод:</a:t>
                </a:r>
                <a:r>
                  <a:rPr lang="bg-BG" sz="1800" b="1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За да намерим колко процента от числото </a:t>
                </a:r>
                <a:r>
                  <a:rPr lang="bg-BG" sz="1800" b="1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а</a:t>
                </a:r>
                <a:r>
                  <a:rPr lang="bg-BG" sz="1800" b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е числото </a:t>
                </a:r>
                <a:r>
                  <a:rPr lang="en-US" sz="1800" b="1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  <a:r>
                  <a:rPr lang="en-US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първо намираме каква част от </a:t>
                </a:r>
                <a:r>
                  <a:rPr lang="bg-BG" sz="1800" b="1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а</a:t>
                </a:r>
                <a:r>
                  <a:rPr lang="bg-BG" sz="1800" b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е равна на</a:t>
                </a:r>
                <a:r>
                  <a:rPr lang="bg-BG" sz="1800" b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b="1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</a:t>
                </a:r>
                <a:r>
                  <a:rPr lang="bg-BG" sz="18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и получената част записваме с % като умножим по 100%.</a:t>
                </a:r>
                <a:br>
                  <a:rPr lang="en-US" sz="12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br>
                  <a:rPr lang="en-US" sz="12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</a:br>
                <a:r>
                  <a:rPr lang="bg-BG" sz="1800" b="1" i="1" u="sng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800" b="1" i="1" u="sng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b="1" i="1" u="sng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зад.</a:t>
                </a:r>
                <a:r>
                  <a:rPr lang="bg-BG" sz="1800" b="1" i="1" kern="0" dirty="0">
                    <a:solidFill>
                      <a:srgbClr val="010101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1800" kern="0" dirty="0">
                    <a:solidFill>
                      <a:srgbClr val="010101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Един тест съдържа 20 въпроса и ученикът е отговорил правилно на 15 от тях, какъв процент от въпросите е решил правилно?</a:t>
                </a:r>
                <a:endParaRPr lang="bg-BG" sz="18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228600">
                  <a:lnSpc>
                    <a:spcPct val="107000"/>
                  </a:lnSpc>
                  <a:spcAft>
                    <a:spcPts val="2400"/>
                  </a:spcAft>
                </a:pPr>
                <a:r>
                  <a:rPr lang="bg-BG" sz="1800" b="1" i="1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Решение: </a:t>
                </a:r>
                <a:r>
                  <a:rPr lang="bg-BG" sz="18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означаваме с </a:t>
                </a:r>
                <a:r>
                  <a:rPr lang="bg-BG" sz="1800" b="1" i="1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х  </a:t>
                </a:r>
                <a:r>
                  <a:rPr lang="bg-BG" sz="18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процента на правилно решените въпроси</a:t>
                </a:r>
              </a:p>
              <a:p>
                <a:pPr marL="228600">
                  <a:lnSpc>
                    <a:spcPct val="107000"/>
                  </a:lnSpc>
                  <a:spcAft>
                    <a:spcPts val="2400"/>
                  </a:spcAft>
                </a:pPr>
                <a:r>
                  <a:rPr lang="bg-BG" sz="1800" b="1" i="1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х% </a:t>
                </a:r>
                <a:r>
                  <a:rPr lang="bg-BG" sz="18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от 20 = 15; </a:t>
                </a:r>
                <a:r>
                  <a:rPr lang="bg-BG" sz="1800" b="1" i="1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х%.</a:t>
                </a:r>
                <a:r>
                  <a:rPr lang="bg-BG" sz="18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20 = 15</a:t>
                </a:r>
                <a:r>
                  <a:rPr lang="bg-BG" sz="20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; </a:t>
                </a:r>
                <a:r>
                  <a:rPr lang="bg-BG" sz="20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х</m:t>
                        </m:r>
                      </m:num>
                      <m:den>
                        <m:r>
                          <a:rPr lang="bg-BG" sz="20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bg-BG" sz="18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.20 = 15; х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18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18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15</m:t>
                        </m:r>
                      </m:num>
                      <m:den>
                        <m:r>
                          <a:rPr lang="bg-BG" sz="1800" i="1" kern="100">
                            <a:solidFill>
                              <a:srgbClr val="000000"/>
                            </a:solidFill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bg-BG" sz="1800" kern="10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.100 = 75;   75 % са  правилните отговори </a:t>
                </a:r>
                <a:endParaRPr lang="bg-BG" dirty="0"/>
              </a:p>
            </p:txBody>
          </p:sp>
        </mc:Choice>
        <mc:Fallback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9FA34935-84D0-E4D9-05C3-4F84E9766E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9162" y="78033"/>
                <a:ext cx="12290323" cy="6703630"/>
              </a:xfrm>
              <a:prstGeom prst="rect">
                <a:avLst/>
              </a:prstGeom>
              <a:blipFill>
                <a:blip r:embed="rId2"/>
                <a:stretch>
                  <a:fillRect t="-728" r="-744" b="-637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Картина 2">
            <a:extLst>
              <a:ext uri="{FF2B5EF4-FFF2-40B4-BE49-F238E27FC236}">
                <a16:creationId xmlns:a16="http://schemas.microsoft.com/office/drawing/2014/main" id="{DF79FA1B-3ACF-ED37-FA16-55BB4955C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935" y="1456227"/>
            <a:ext cx="1531938" cy="4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507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0FA42F8B-3CAF-4F22-FF1C-7470A55746A5}"/>
                  </a:ext>
                </a:extLst>
              </p:cNvPr>
              <p:cNvSpPr txBox="1"/>
              <p:nvPr/>
            </p:nvSpPr>
            <p:spPr>
              <a:xfrm>
                <a:off x="88490" y="257510"/>
                <a:ext cx="12192000" cy="84219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sz="1200" b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g-BG" sz="2400" b="1" i="1" u="sng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 домашна работа </a:t>
                </a:r>
                <a:r>
                  <a:rPr lang="bg-BG" sz="2400" b="1" i="1" u="sng" kern="1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/</a:t>
                </a:r>
                <a:r>
                  <a:rPr lang="bg-BG" sz="2400" b="1" i="1" u="sng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 работни листи/: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b="1" i="1" kern="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sz="20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Зад. </a:t>
                </a:r>
                <a:r>
                  <a:rPr lang="bg-BG" sz="2000" b="1" i="1" kern="1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1.</a:t>
                </a:r>
                <a:r>
                  <a:rPr lang="bg-BG" sz="20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Преобразувайте обикновената дроб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0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0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bg-BG" sz="2000" b="1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bg-BG" sz="20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в проценти. </a:t>
                </a:r>
                <a:r>
                  <a:rPr lang="bg-BG" sz="2000" b="1" i="1" kern="1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Заградете верния отговор.</a:t>
                </a:r>
                <a:endParaRPr lang="bg-BG" sz="2000" b="1" i="1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b="1" kern="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sz="2000" b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а/ 10%    б/ 20%    в/ 50%    г/ 30%</a:t>
                </a:r>
                <a:endParaRPr lang="bg-BG" sz="20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sz="2000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                                                                                                </a:t>
                </a:r>
                <a:r>
                  <a:rPr lang="bg-BG" sz="20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отг. б/ 20%   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bg-BG" sz="2000" i="1" kern="1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bg-BG" sz="2000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.100</a:t>
                </a:r>
                <a:r>
                  <a:rPr lang="en-US" sz="2000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%</a:t>
                </a:r>
                <a:r>
                  <a:rPr lang="bg-BG" sz="2000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g-BG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bg-BG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bg-BG" sz="2000" i="1" kern="100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bg-BG" sz="2000" i="1" kern="1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% </m:t>
                    </m:r>
                  </m:oMath>
                </a14:m>
                <a:r>
                  <a:rPr lang="bg-BG" sz="2000" kern="1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= 20%   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kern="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b="1" i="1" kern="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sz="2000" b="1" i="1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Зад. 2. </a:t>
                </a:r>
                <a:r>
                  <a:rPr lang="bg-BG" sz="2000" kern="1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Тялото на човек съдържа определено количество вода, което е 70% от теглото му. Колко кг. е водата в тялото на човек, който тежи  60 кг.?</a:t>
                </a:r>
              </a:p>
              <a:p>
                <a:pPr algn="r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sz="2000" kern="1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                                                  отг.  0,70.60 = 42 кг. вода</a:t>
                </a:r>
                <a:endParaRPr lang="bg-BG" sz="2000" kern="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b="1" i="1" kern="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bg-BG" sz="2000" b="1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Зад. 3.</a:t>
                </a:r>
                <a:r>
                  <a:rPr lang="bg-BG" sz="2000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:r>
                  <a:rPr lang="bg-BG" sz="20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Съставете задача , в която да участва понятието </a:t>
                </a:r>
                <a:r>
                  <a:rPr lang="bg-BG" sz="2000" i="1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процент</a:t>
                </a:r>
                <a:r>
                  <a:rPr lang="bg-BG" sz="2000" kern="1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и запишете решението.</a:t>
                </a: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kern="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kern="1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bg-BG" sz="2000" kern="1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Текстово поле 2">
                <a:extLst>
                  <a:ext uri="{FF2B5EF4-FFF2-40B4-BE49-F238E27FC236}">
                    <a16:creationId xmlns:a16="http://schemas.microsoft.com/office/drawing/2014/main" id="{0FA42F8B-3CAF-4F22-FF1C-7470A5574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90" y="257510"/>
                <a:ext cx="12192000" cy="8421921"/>
              </a:xfrm>
              <a:prstGeom prst="rect">
                <a:avLst/>
              </a:prstGeom>
              <a:blipFill>
                <a:blip r:embed="rId2"/>
                <a:stretch>
                  <a:fillRect l="-550" t="-579" r="-2050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37033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EECB9423-7BA6-50B5-26A4-E8C607B89F8C}"/>
              </a:ext>
            </a:extLst>
          </p:cNvPr>
          <p:cNvSpPr txBox="1"/>
          <p:nvPr/>
        </p:nvSpPr>
        <p:spPr>
          <a:xfrm>
            <a:off x="0" y="0"/>
            <a:ext cx="12192000" cy="6921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000" b="1" i="1" kern="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bg-BG" sz="2000" b="1" i="1" u="sng" kern="0" dirty="0">
                <a:solidFill>
                  <a:srgbClr val="01010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ПРОВЕРКА И ОЦЕНКА:</a:t>
            </a:r>
            <a:r>
              <a:rPr lang="bg-BG" sz="2000" b="1" i="1" u="sng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Оценяване участието в дискусиите и решаването на задачите /изпол</a:t>
            </a:r>
            <a:r>
              <a:rPr lang="bg-BG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зваме интерактивната</a:t>
            </a: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бяла дъска/.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Оценяване на решенията на задачите за самостоятелна работа и на дъската.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Анализ на „</a:t>
            </a:r>
            <a:r>
              <a:rPr lang="bg-BG" sz="2000" kern="0" dirty="0">
                <a:solidFill>
                  <a:srgbClr val="01010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работните листи</a:t>
            </a: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“, за да </a:t>
            </a:r>
            <a:r>
              <a:rPr lang="bg-BG" sz="2000" kern="0" dirty="0">
                <a:solidFill>
                  <a:srgbClr val="01010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 провери до каква степен е усвоена темата и</a:t>
            </a:r>
            <a:r>
              <a:rPr lang="bg-BG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идентифициране на индивидуалните им затруднения.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000" b="1" i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bg-BG" sz="2000" b="1" i="1" u="sng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ОЧАКВАНИ РЕЗУЛТАТИ: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 да </a:t>
            </a:r>
            <a:r>
              <a:rPr lang="bg-BG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затвърдят знанията си за понятието </a:t>
            </a:r>
            <a:r>
              <a:rPr lang="bg-BG" sz="2000" b="1" i="1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</a:t>
            </a:r>
            <a:r>
              <a:rPr lang="bg-BG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да </a:t>
            </a:r>
            <a:r>
              <a:rPr lang="bg-BG" sz="20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повишават умението си </a:t>
            </a:r>
            <a:r>
              <a:rPr lang="bg-BG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решаване на</a:t>
            </a:r>
            <a:r>
              <a:rPr lang="bg-BG" sz="20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задачи, свързвайки понятието с реални ситуации. 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dirty="0">
                <a:solidFill>
                  <a:srgbClr val="40404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умеят да пресмятат процент от число, да намират число по даден процент от него и да представят отношението на две числа в проценти.</a:t>
            </a:r>
            <a:endParaRPr lang="bg-BG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bg-BG" sz="20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Повишен интерес към математиката. </a:t>
            </a:r>
            <a:r>
              <a:rPr lang="bg-BG" sz="20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към усвояване на следващите теми по математика -,,Проста лихва“, ,,Представяне и интерпретиране на данни, зададени с диаграми“.</a:t>
            </a:r>
            <a:endParaRPr lang="bg-BG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0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br>
              <a:rPr lang="bg-BG" sz="20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bg-BG" sz="2000" b="1" i="1" u="sng" kern="1200" dirty="0">
                <a:solidFill>
                  <a:srgbClr val="40404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ЗАКЛЮЧЕНИЕ: </a:t>
            </a:r>
            <a:r>
              <a:rPr lang="bg-BG" sz="2000" kern="0" dirty="0">
                <a:solidFill>
                  <a:srgbClr val="01010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Темата за процент и основните задачи е важна, защо</a:t>
            </a:r>
            <a:r>
              <a:rPr lang="bg-BG" sz="2000" kern="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 у</a:t>
            </a:r>
            <a:r>
              <a:rPr lang="bg-BG" sz="2000" kern="0" dirty="0">
                <a:solidFill>
                  <a:srgbClr val="01010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мението да се работи с          проценти е необходимо не само в математиката, но и в реалния живот. Знанията за проценти дав</a:t>
            </a:r>
            <a:r>
              <a:rPr lang="bg-BG" sz="2000" kern="0" dirty="0">
                <a:solidFill>
                  <a:srgbClr val="01010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bg-BG" sz="2000" kern="0" dirty="0">
                <a:solidFill>
                  <a:srgbClr val="01010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възможност да се разбира по-добре света около нас и доказват значението на математическите знания. Числата в проценти правят величините сравними с еднаква основна стойност /100/.          </a:t>
            </a:r>
            <a:endParaRPr lang="bg-BG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358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Интеграл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669</TotalTime>
  <Words>1365</Words>
  <Application>Microsoft Office PowerPoint</Application>
  <PresentationFormat>Широк екран</PresentationFormat>
  <Paragraphs>100</Paragraphs>
  <Slides>10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20" baseType="lpstr">
      <vt:lpstr>Calibri</vt:lpstr>
      <vt:lpstr>Cambria Math</vt:lpstr>
      <vt:lpstr>Nunito</vt:lpstr>
      <vt:lpstr>Symbol</vt:lpstr>
      <vt:lpstr>Times New Roman</vt:lpstr>
      <vt:lpstr>Tw Cen MT</vt:lpstr>
      <vt:lpstr>Tw Cen MT Condensed</vt:lpstr>
      <vt:lpstr>Wingdings</vt:lpstr>
      <vt:lpstr>Wingdings 3</vt:lpstr>
      <vt:lpstr>Интеграл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POWER</dc:creator>
  <cp:lastModifiedBy>POWER</cp:lastModifiedBy>
  <cp:revision>34</cp:revision>
  <dcterms:created xsi:type="dcterms:W3CDTF">2025-11-13T12:18:30Z</dcterms:created>
  <dcterms:modified xsi:type="dcterms:W3CDTF">2025-11-17T12:55:10Z</dcterms:modified>
</cp:coreProperties>
</file>