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.xml" ContentType="application/vnd.openxmlformats-officedocument.presentationml.notesSlide+xml"/>
  <Override PartName="/ppt/tags/tag14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3"/>
  </p:notesMasterIdLst>
  <p:sldIdLst>
    <p:sldId id="262" r:id="rId2"/>
    <p:sldId id="261" r:id="rId3"/>
    <p:sldId id="280" r:id="rId4"/>
    <p:sldId id="258" r:id="rId5"/>
    <p:sldId id="257" r:id="rId6"/>
    <p:sldId id="259" r:id="rId7"/>
    <p:sldId id="260" r:id="rId8"/>
    <p:sldId id="281" r:id="rId9"/>
    <p:sldId id="284" r:id="rId10"/>
    <p:sldId id="285" r:id="rId11"/>
    <p:sldId id="286" r:id="rId12"/>
    <p:sldId id="310" r:id="rId13"/>
    <p:sldId id="309" r:id="rId14"/>
    <p:sldId id="304" r:id="rId15"/>
    <p:sldId id="303" r:id="rId16"/>
    <p:sldId id="311" r:id="rId17"/>
    <p:sldId id="312" r:id="rId18"/>
    <p:sldId id="288" r:id="rId19"/>
    <p:sldId id="265" r:id="rId20"/>
    <p:sldId id="279" r:id="rId21"/>
    <p:sldId id="290" r:id="rId22"/>
    <p:sldId id="266" r:id="rId23"/>
    <p:sldId id="300" r:id="rId24"/>
    <p:sldId id="301" r:id="rId25"/>
    <p:sldId id="302" r:id="rId26"/>
    <p:sldId id="267" r:id="rId27"/>
    <p:sldId id="268" r:id="rId28"/>
    <p:sldId id="292" r:id="rId29"/>
    <p:sldId id="293" r:id="rId30"/>
    <p:sldId id="294" r:id="rId31"/>
    <p:sldId id="269" r:id="rId32"/>
    <p:sldId id="307" r:id="rId33"/>
    <p:sldId id="308" r:id="rId34"/>
    <p:sldId id="291" r:id="rId35"/>
    <p:sldId id="305" r:id="rId36"/>
    <p:sldId id="270" r:id="rId37"/>
    <p:sldId id="306" r:id="rId38"/>
    <p:sldId id="296" r:id="rId39"/>
    <p:sldId id="297" r:id="rId40"/>
    <p:sldId id="276" r:id="rId41"/>
    <p:sldId id="298" r:id="rId4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62" autoAdjust="0"/>
  </p:normalViewPr>
  <p:slideViewPr>
    <p:cSldViewPr>
      <p:cViewPr varScale="1">
        <p:scale>
          <a:sx n="105" d="100"/>
          <a:sy n="105" d="100"/>
        </p:scale>
        <p:origin x="17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4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D3FFD-11BF-4626-9B2E-42834E764032}" type="datetimeFigureOut">
              <a:rPr lang="bg-BG" smtClean="0"/>
              <a:t>14.4.2025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48523-C115-40CB-9B39-E590F605B0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12917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48523-C115-40CB-9B39-E590F605B096}" type="slidenum">
              <a:rPr lang="bg-BG" smtClean="0"/>
              <a:t>39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48003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A48523-C115-40CB-9B39-E590F605B096}" type="slidenum">
              <a:rPr lang="bg-BG" smtClean="0"/>
              <a:t>40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32378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6DED-F454-4258-90CD-6028C729DCC6}" type="datetimeFigureOut">
              <a:rPr lang="bg-BG" smtClean="0"/>
              <a:t>14.4.2025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7C52-9CA0-4B31-8457-8A916BD181CC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6DED-F454-4258-90CD-6028C729DCC6}" type="datetimeFigureOut">
              <a:rPr lang="bg-BG" smtClean="0"/>
              <a:t>14.4.2025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7C52-9CA0-4B31-8457-8A916BD181CC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6DED-F454-4258-90CD-6028C729DCC6}" type="datetimeFigureOut">
              <a:rPr lang="bg-BG" smtClean="0"/>
              <a:t>14.4.2025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7C52-9CA0-4B31-8457-8A916BD181C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6DED-F454-4258-90CD-6028C729DCC6}" type="datetimeFigureOut">
              <a:rPr lang="bg-BG" smtClean="0"/>
              <a:t>14.4.2025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7C52-9CA0-4B31-8457-8A916BD181CC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6DED-F454-4258-90CD-6028C729DCC6}" type="datetimeFigureOut">
              <a:rPr lang="bg-BG" smtClean="0"/>
              <a:t>14.4.2025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7C52-9CA0-4B31-8457-8A916BD181CC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6DED-F454-4258-90CD-6028C729DCC6}" type="datetimeFigureOut">
              <a:rPr lang="bg-BG" smtClean="0"/>
              <a:t>14.4.2025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7C52-9CA0-4B31-8457-8A916BD181C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6DED-F454-4258-90CD-6028C729DCC6}" type="datetimeFigureOut">
              <a:rPr lang="bg-BG" smtClean="0"/>
              <a:t>14.4.2025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7C52-9CA0-4B31-8457-8A916BD181C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6DED-F454-4258-90CD-6028C729DCC6}" type="datetimeFigureOut">
              <a:rPr lang="bg-BG" smtClean="0"/>
              <a:t>14.4.2025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7C52-9CA0-4B31-8457-8A916BD181C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6DED-F454-4258-90CD-6028C729DCC6}" type="datetimeFigureOut">
              <a:rPr lang="bg-BG" smtClean="0"/>
              <a:t>14.4.2025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7C52-9CA0-4B31-8457-8A916BD181CC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6DED-F454-4258-90CD-6028C729DCC6}" type="datetimeFigureOut">
              <a:rPr lang="bg-BG" smtClean="0"/>
              <a:t>14.4.2025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7C52-9CA0-4B31-8457-8A916BD181C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B6DED-F454-4258-90CD-6028C729DCC6}" type="datetimeFigureOut">
              <a:rPr lang="bg-BG" smtClean="0"/>
              <a:t>14.4.2025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827C52-9CA0-4B31-8457-8A916BD181C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95B6DED-F454-4258-90CD-6028C729DCC6}" type="datetimeFigureOut">
              <a:rPr lang="bg-BG" smtClean="0"/>
              <a:t>14.4.2025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7827C52-9CA0-4B31-8457-8A916BD181CC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fi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36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4" Type="http://schemas.openxmlformats.org/officeDocument/2006/relationships/image" Target="../media/image41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9.jpeg"/><Relationship Id="rId7" Type="http://schemas.microsoft.com/office/2007/relationships/hdphoto" Target="../media/hdphoto4.wd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51.png"/><Relationship Id="rId5" Type="http://schemas.microsoft.com/office/2007/relationships/hdphoto" Target="../media/hdphoto3.wdp"/><Relationship Id="rId4" Type="http://schemas.openxmlformats.org/officeDocument/2006/relationships/image" Target="../media/image50.png"/><Relationship Id="rId9" Type="http://schemas.microsoft.com/office/2007/relationships/hdphoto" Target="../media/hdphoto5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63.jpg"/><Relationship Id="rId5" Type="http://schemas.openxmlformats.org/officeDocument/2006/relationships/image" Target="../media/image62.jpg"/><Relationship Id="rId4" Type="http://schemas.microsoft.com/office/2007/relationships/hdphoto" Target="../media/hdphoto6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g"/><Relationship Id="rId4" Type="http://schemas.openxmlformats.org/officeDocument/2006/relationships/image" Target="../media/image66.jp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80.png"/><Relationship Id="rId5" Type="http://schemas.openxmlformats.org/officeDocument/2006/relationships/image" Target="../media/image79.jpg"/><Relationship Id="rId4" Type="http://schemas.openxmlformats.org/officeDocument/2006/relationships/image" Target="../media/image78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pic>
        <p:nvPicPr>
          <p:cNvPr id="2062" name="Picture 14" descr="C:\Users\PC\Desktop\Untitled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35" b="89668" l="9607" r="89956">
                        <a14:foregroundMark x1="35808" y1="17343" x2="35808" y2="17343"/>
                        <a14:foregroundMark x1="34061" y1="16605" x2="31004" y2="18081"/>
                        <a14:foregroundMark x1="31441" y1="15129" x2="38865" y2="13653"/>
                        <a14:foregroundMark x1="36245" y1="5535" x2="37991" y2="7011"/>
                        <a14:foregroundMark x1="27074" y1="80443" x2="36681" y2="85978"/>
                        <a14:foregroundMark x1="72926" y1="77491" x2="82096" y2="67528"/>
                        <a14:foregroundMark x1="82533" y1="71218" x2="85590" y2="74539"/>
                        <a14:foregroundMark x1="86026" y1="77122" x2="86463" y2="74170"/>
                        <a14:foregroundMark x1="65066" y1="83395" x2="68996" y2="87085"/>
                        <a14:foregroundMark x1="58515" y1="83764" x2="61572" y2="89668"/>
                        <a14:foregroundMark x1="58515" y1="17343" x2="63755" y2="14760"/>
                        <a14:foregroundMark x1="57642" y1="25461" x2="60262" y2="26199"/>
                        <a14:foregroundMark x1="32751" y1="24723" x2="41485" y2="18081"/>
                        <a14:foregroundMark x1="34498" y1="29520" x2="32751" y2="30627"/>
                        <a14:foregroundMark x1="35371" y1="32472" x2="35371" y2="32472"/>
                        <a14:foregroundMark x1="72489" y1="23247" x2="68996" y2="24354"/>
                        <a14:foregroundMark x1="64192" y1="29520" x2="65502" y2="284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705" y="1772816"/>
            <a:ext cx="2181225" cy="2581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1403648" y="2317892"/>
            <a:ext cx="56886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bg-BG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Малки природолюбители</a:t>
            </a:r>
            <a:endParaRPr kumimoji="0" lang="bg-BG" sz="18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5" y="5373216"/>
            <a:ext cx="5768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Ръководител: Донка Дамболова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512" y="364495"/>
            <a:ext cx="8568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ОУ „Св. св. Кирил и Методий“ </a:t>
            </a:r>
          </a:p>
          <a:p>
            <a:pPr algn="ctr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Кънчево, общ. Казанлък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846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7624" y="71063"/>
            <a:ext cx="7056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bg-BG" sz="4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Участници:</a:t>
            </a:r>
          </a:p>
        </p:txBody>
      </p:sp>
      <p:sp>
        <p:nvSpPr>
          <p:cNvPr id="3" name="Rectangle 2"/>
          <p:cNvSpPr/>
          <p:nvPr/>
        </p:nvSpPr>
        <p:spPr>
          <a:xfrm>
            <a:off x="17837" y="87280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bg-BG" sz="28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Любознателните ученици от начален етап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498" y="1628800"/>
            <a:ext cx="6690651" cy="5037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10256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21637">
            <a:off x="-37917" y="1512868"/>
            <a:ext cx="4464496" cy="51022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1600" y="188640"/>
            <a:ext cx="698477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Нашите талисмани Знайко </a:t>
            </a:r>
          </a:p>
          <a:p>
            <a:pPr algn="ctr"/>
            <a:r>
              <a:rPr lang="bg-BG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pPr algn="ctr"/>
            <a:r>
              <a:rPr lang="bg-BG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Зеленко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8406">
            <a:off x="6065143" y="3078590"/>
            <a:ext cx="2534952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7481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66983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bg-BG" sz="5400" dirty="0">
                <a:latin typeface="Monotype Corsiva" pitchFamily="66" charset="0"/>
                <a:cs typeface="Arial" pitchFamily="34" charset="0"/>
              </a:rPr>
              <a:t>Нашият девиз: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5616" y="1556792"/>
            <a:ext cx="3744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bg-BG" sz="5400" dirty="0">
                <a:solidFill>
                  <a:srgbClr val="FF0000"/>
                </a:solidFill>
                <a:latin typeface="Monotype Corsiva" pitchFamily="66" charset="0"/>
                <a:cs typeface="Arial" pitchFamily="34" charset="0"/>
              </a:rPr>
              <a:t>Вярвай!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43808" y="2764378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bg-BG" sz="4800" dirty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  </a:t>
            </a:r>
            <a:r>
              <a:rPr lang="bg-BG" sz="5400" dirty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  <a:cs typeface="Arial" pitchFamily="34" charset="0"/>
              </a:rPr>
              <a:t>Искай!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55976" y="3861048"/>
            <a:ext cx="30587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800" dirty="0">
                <a:solidFill>
                  <a:srgbClr val="7030A0"/>
                </a:solidFill>
                <a:latin typeface="Monotype Corsiva" pitchFamily="66" charset="0"/>
                <a:cs typeface="Arial" pitchFamily="34" charset="0"/>
              </a:rPr>
              <a:t>    </a:t>
            </a:r>
            <a:r>
              <a:rPr lang="bg-BG" sz="5400" dirty="0">
                <a:solidFill>
                  <a:srgbClr val="7030A0"/>
                </a:solidFill>
                <a:latin typeface="Monotype Corsiva" pitchFamily="66" charset="0"/>
                <a:cs typeface="Arial" pitchFamily="34" charset="0"/>
              </a:rPr>
              <a:t>Можеш!</a:t>
            </a:r>
            <a:endParaRPr lang="bg-BG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899592" y="4844504"/>
            <a:ext cx="72728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bg-BG" sz="5400" dirty="0">
                <a:solidFill>
                  <a:srgbClr val="FF0000"/>
                </a:solidFill>
                <a:latin typeface="Monotype Corsiva" pitchFamily="66" charset="0"/>
                <a:cs typeface="Arial" pitchFamily="34" charset="0"/>
              </a:rPr>
              <a:t>Следвай мечтите си!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6509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7464" y="345792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bg-BG" sz="4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Работата в групата бе подчинена на следните цели: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87016" y="1897377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bg-BG" sz="2400" b="1" i="1" dirty="0">
                <a:latin typeface="Times New Roman" pitchFamily="18" charset="0"/>
                <a:cs typeface="Times New Roman" pitchFamily="18" charset="0"/>
              </a:rPr>
              <a:t>Разширяване кръгозора на учениците, относно същността на екологията и опазване на природата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;</a:t>
            </a:r>
            <a:endParaRPr lang="bg-BG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23020" y="2924944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bg-BG" sz="2400" b="1" i="1" dirty="0">
                <a:latin typeface="Times New Roman" pitchFamily="18" charset="0"/>
                <a:cs typeface="Times New Roman" pitchFamily="18" charset="0"/>
              </a:rPr>
              <a:t>Формиране на умения за опазване и възстановяване на околната среда;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3020" y="5373216"/>
            <a:ext cx="73617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bg-BG" sz="2400" b="1" i="1" dirty="0">
                <a:latin typeface="Times New Roman" pitchFamily="18" charset="0"/>
                <a:cs typeface="Times New Roman" pitchFamily="18" charset="0"/>
              </a:rPr>
              <a:t>Формиране на технически умения за научно експериментиране.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1174" y="4149080"/>
            <a:ext cx="7920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bg-BG" sz="2400" b="1" i="1" dirty="0">
                <a:latin typeface="Times New Roman" pitchFamily="18" charset="0"/>
                <a:cs typeface="Times New Roman" pitchFamily="18" charset="0"/>
              </a:rPr>
              <a:t>Развитие на творческото мислене и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400" b="1" i="1" dirty="0">
                <a:latin typeface="Times New Roman" pitchFamily="18" charset="0"/>
                <a:cs typeface="Times New Roman" pitchFamily="18" charset="0"/>
              </a:rPr>
              <a:t>въображението, усъвършенстване на уменията за работа в екип;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8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512" y="105326"/>
            <a:ext cx="8784976" cy="2821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bg-BG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</a:p>
          <a:p>
            <a:pPr lvl="0" fontAlgn="base">
              <a:spcBef>
                <a:spcPct val="0"/>
              </a:spcBef>
              <a:spcAft>
                <a:spcPts val="1000"/>
              </a:spcAft>
            </a:pPr>
            <a:r>
              <a:rPr lang="bg-BG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Готови за приключения</a:t>
            </a:r>
          </a:p>
          <a:p>
            <a:pPr lvl="0" algn="r" fontAlgn="base">
              <a:spcBef>
                <a:spcPct val="0"/>
              </a:spcBef>
              <a:spcAft>
                <a:spcPts val="1000"/>
              </a:spcAft>
            </a:pPr>
            <a:r>
              <a:rPr lang="bg-BG" sz="3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endParaRPr lang="bg-BG" sz="2400" dirty="0">
              <a:solidFill>
                <a:prstClr val="black"/>
              </a:solidFill>
              <a:latin typeface="Monotype Corsiva" pitchFamily="66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endParaRPr lang="bg-BG" sz="2400" dirty="0">
              <a:solidFill>
                <a:prstClr val="black"/>
              </a:solidFill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59843">
            <a:off x="-59175" y="604537"/>
            <a:ext cx="1828959" cy="18228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628800"/>
            <a:ext cx="6753760" cy="5085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584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7544" y="476672"/>
            <a:ext cx="84249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r>
              <a:rPr lang="bg-BG" sz="3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Пътешествието ни в света на Знанието                            започна от....</a:t>
            </a:r>
          </a:p>
          <a:p>
            <a:pPr lvl="0" algn="ctr" fontAlgn="base">
              <a:spcBef>
                <a:spcPct val="0"/>
              </a:spcBef>
              <a:spcAft>
                <a:spcPts val="1000"/>
              </a:spcAft>
            </a:pPr>
            <a:endParaRPr lang="bg-BG" sz="3200" b="1" dirty="0">
              <a:solidFill>
                <a:prstClr val="black"/>
              </a:solidFill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52807" y="1635963"/>
            <a:ext cx="370841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Изучаване на родната план</a:t>
            </a:r>
            <a:r>
              <a:rPr lang="bg-BG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ета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" r="4772"/>
          <a:stretch/>
        </p:blipFill>
        <p:spPr>
          <a:xfrm>
            <a:off x="582781" y="1965843"/>
            <a:ext cx="4061227" cy="44874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3648" y="3140968"/>
            <a:ext cx="3133861" cy="350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2738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2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Любопитни факти за изчезнали и застрашени видове животни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84690"/>
            <a:ext cx="3867200" cy="4795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2061181"/>
            <a:ext cx="4807497" cy="360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12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2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9" y="548680"/>
            <a:ext cx="3432998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444" y="2708920"/>
            <a:ext cx="5588258" cy="3744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283968" y="908720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растения</a:t>
            </a:r>
          </a:p>
        </p:txBody>
      </p:sp>
    </p:spTree>
    <p:extLst>
      <p:ext uri="{BB962C8B-B14F-4D97-AF65-F5344CB8AC3E}">
        <p14:creationId xmlns:p14="http://schemas.microsoft.com/office/powerpoint/2010/main" val="289910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116632"/>
            <a:ext cx="52565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Изработихме книжка</a:t>
            </a:r>
          </a:p>
          <a:p>
            <a:pPr algn="ctr"/>
            <a:r>
              <a:rPr lang="bg-BG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„Животните около нас“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68760"/>
            <a:ext cx="8280920" cy="5508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803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8299682" cy="6194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6105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4624"/>
            <a:ext cx="763284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50016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2656"/>
            <a:ext cx="4711452" cy="6281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3" y="751013"/>
            <a:ext cx="4114724" cy="5486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76592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260648"/>
            <a:ext cx="81369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Седмица на бащата – с грижа за птиците</a:t>
            </a:r>
            <a:endParaRPr 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80247"/>
            <a:ext cx="4668287" cy="3514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323" y="3356992"/>
            <a:ext cx="4842173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462009"/>
            <a:ext cx="3474021" cy="24279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6648">
            <a:off x="5550920" y="732425"/>
            <a:ext cx="2128977" cy="28275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19872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4773"/>
            <a:ext cx="469231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6632"/>
            <a:ext cx="4464496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501008"/>
            <a:ext cx="3927400" cy="29571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91156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504" y="188640"/>
            <a:ext cx="8928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Денят на врабчето</a:t>
            </a:r>
            <a:endParaRPr 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73415"/>
            <a:ext cx="7992888" cy="5994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43697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08" y="116632"/>
            <a:ext cx="3960440" cy="39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185646"/>
            <a:ext cx="4896544" cy="4653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221088"/>
            <a:ext cx="3382885" cy="2547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16632"/>
            <a:ext cx="3511972" cy="2101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047182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813135"/>
            <a:ext cx="3168352" cy="4219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636912"/>
            <a:ext cx="4865861" cy="3649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056" y="548680"/>
            <a:ext cx="4537657" cy="173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70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1" y="435151"/>
            <a:ext cx="316835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Проследихме  пътя  на  отпадъците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14020"/>
            <a:ext cx="3834606" cy="2378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564904"/>
            <a:ext cx="7056784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833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4008" y="684101"/>
            <a:ext cx="39939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Изработихме кошчета </a:t>
            </a:r>
          </a:p>
          <a:p>
            <a:pPr algn="ctr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разделно събиране</a:t>
            </a:r>
          </a:p>
          <a:p>
            <a:pPr algn="ctr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отпадъците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444814">
            <a:off x="64930" y="633364"/>
            <a:ext cx="4462659" cy="26824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695" y="2855541"/>
            <a:ext cx="5184576" cy="40024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1358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6178" y="442119"/>
            <a:ext cx="55022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Лунапарк „Екопак“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16832"/>
            <a:ext cx="3778789" cy="4653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3054212"/>
            <a:ext cx="4923718" cy="3572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25326"/>
            <a:ext cx="3456384" cy="27029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0359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35896" y="389920"/>
            <a:ext cx="41044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„Капачки за бъдеще“ </a:t>
            </a:r>
          </a:p>
          <a:p>
            <a:pPr algn="ctr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СНЦ „Взаимопомощ“</a:t>
            </a:r>
          </a:p>
          <a:p>
            <a:pPr algn="ctr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гр. Казанлък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24260">
            <a:off x="286097" y="650273"/>
            <a:ext cx="2232248" cy="1674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060848"/>
            <a:ext cx="6552728" cy="475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425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1"/>
            <a:ext cx="8928992" cy="6624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11231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99" y="748173"/>
            <a:ext cx="4278969" cy="3209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306" y="3667716"/>
            <a:ext cx="4866694" cy="29244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4601">
            <a:off x="6029131" y="228386"/>
            <a:ext cx="2427734" cy="32369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717032"/>
            <a:ext cx="3542485" cy="32847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835696" y="0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Книги за смет</a:t>
            </a:r>
            <a:endParaRPr 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3303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116632"/>
            <a:ext cx="6984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март </a:t>
            </a:r>
          </a:p>
          <a:p>
            <a:pPr algn="ctr"/>
            <a:r>
              <a:rPr lang="bg-BG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Световен ден на рециклирането</a:t>
            </a:r>
            <a:endParaRPr 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05819"/>
            <a:ext cx="7740352" cy="54777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998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17190"/>
            <a:ext cx="6984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dirty="0">
                <a:latin typeface="Monotype Corsiva" pitchFamily="66" charset="0"/>
              </a:rPr>
              <a:t>    </a:t>
            </a:r>
            <a:r>
              <a:rPr lang="bg-BG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Денят на водата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20688"/>
            <a:ext cx="8640960" cy="6139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9343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717032"/>
            <a:ext cx="3312368" cy="31409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4943">
            <a:off x="5813621" y="23057"/>
            <a:ext cx="3096344" cy="31851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0"/>
            <a:ext cx="5187220" cy="3905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19" y="3446702"/>
            <a:ext cx="5274453" cy="3366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0036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977797">
            <a:off x="5555601" y="694717"/>
            <a:ext cx="30963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Отгледахме любим приказен герой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4608512" cy="3325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282" y="2780928"/>
            <a:ext cx="5367920" cy="4041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99510"/>
            <a:ext cx="3168352" cy="33270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76451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516216" y="188640"/>
            <a:ext cx="244827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Гората </a:t>
            </a:r>
          </a:p>
          <a:p>
            <a:pPr algn="ctr"/>
            <a:r>
              <a:rPr lang="bg-BG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децата </a:t>
            </a:r>
          </a:p>
          <a:p>
            <a:pPr algn="ctr"/>
            <a:r>
              <a:rPr lang="bg-BG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Засаждаме бъдеще </a:t>
            </a:r>
            <a:endParaRPr 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73239"/>
            <a:ext cx="5569696" cy="4084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360" y="4107498"/>
            <a:ext cx="3563888" cy="2665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119167"/>
            <a:ext cx="2832855" cy="2679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4271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652120" y="332656"/>
            <a:ext cx="30243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Обичаме цветята и се грижим за тях</a:t>
            </a:r>
            <a:endParaRPr 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528" y="2780928"/>
            <a:ext cx="7361895" cy="4164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2344"/>
            <a:ext cx="3888432" cy="2740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13510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3570331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45395"/>
            <a:ext cx="4931163" cy="6549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45632"/>
            <a:ext cx="3978077" cy="2995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19972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260648"/>
            <a:ext cx="8712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зрънцето до вкусния сандвич</a:t>
            </a:r>
            <a:endParaRPr 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36585"/>
            <a:ext cx="3888432" cy="2927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740" y="3789040"/>
            <a:ext cx="3884691" cy="29249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493" y="692696"/>
            <a:ext cx="2891441" cy="29941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25606" y="3324218"/>
            <a:ext cx="2916324" cy="38884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860470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276872"/>
            <a:ext cx="5701855" cy="4293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4205" y="1484784"/>
            <a:ext cx="3197956" cy="4247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646951"/>
            <a:ext cx="61561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Ванилов крем с какаови бисквитки</a:t>
            </a:r>
            <a:endParaRPr 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3106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09" y="188640"/>
            <a:ext cx="4320480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442193"/>
            <a:ext cx="4403981" cy="3302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196752"/>
            <a:ext cx="4083918" cy="5445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4211960" y="188640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Еньовска магия</a:t>
            </a:r>
            <a:endParaRPr 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8468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4624"/>
            <a:ext cx="4824536" cy="3618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2927716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789040"/>
            <a:ext cx="2387965" cy="3068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914" y="3663026"/>
            <a:ext cx="2364563" cy="3140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990004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61779">
            <a:off x="1142274" y="4103730"/>
            <a:ext cx="2324441" cy="23244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12741"/>
            <a:ext cx="4536504" cy="34023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929410"/>
            <a:ext cx="3863253" cy="4670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8064" y="260648"/>
            <a:ext cx="3676207" cy="13473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2554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92696"/>
            <a:ext cx="4039214" cy="53856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726" y="1484784"/>
            <a:ext cx="4860032" cy="3645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74754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07704" y="76217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3200" b="1" dirty="0">
                <a:ln w="11430" cmpd="sng">
                  <a:noFill/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Резултатите: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5566" y="755762"/>
            <a:ext cx="81369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2800" b="1" i="1" dirty="0">
                <a:ln w="11430" cmpd="sng">
                  <a:noFill/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Изградени представи за природата като източник на живот;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8" y="1718811"/>
            <a:ext cx="8208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2800" b="1" i="1" dirty="0">
                <a:ln w="11430" cmpd="sng">
                  <a:noFill/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Положително отношение към заобикалящата ги среда и екологично съзнание и поведение;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528" y="2655034"/>
            <a:ext cx="72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2800" b="1" i="1" dirty="0">
                <a:ln w="11430" cmpd="sng">
                  <a:noFill/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Екологично възпитание, природолюбие, разделно събиране на отпадъци;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3798681"/>
            <a:ext cx="8424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2800" b="1" i="1" dirty="0">
                <a:ln w="11430" cmpd="sng">
                  <a:noFill/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за анализиране, систематизиране и обобщаване на знания, наблюдателност и творчески умения;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7544" y="5373216"/>
            <a:ext cx="8496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2800" b="1" i="1" dirty="0">
                <a:ln w="11430" cmpd="sng">
                  <a:noFill/>
                  <a:prstDash val="solid"/>
                  <a:miter lim="800000"/>
                </a:ln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за работа в екип. Включване на родители в дейностите.</a:t>
            </a:r>
          </a:p>
        </p:txBody>
      </p:sp>
    </p:spTree>
    <p:extLst>
      <p:ext uri="{BB962C8B-B14F-4D97-AF65-F5344CB8AC3E}">
        <p14:creationId xmlns:p14="http://schemas.microsoft.com/office/powerpoint/2010/main" val="138401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3871047" cy="5161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908720"/>
            <a:ext cx="4681661" cy="54726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36962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638" y="244605"/>
            <a:ext cx="87129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Успешно завършена учебна година и весел празник за малките природолюбители, които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1546295"/>
            <a:ext cx="295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>
                <a:solidFill>
                  <a:srgbClr val="FF0000"/>
                </a:solidFill>
                <a:latin typeface="Monotype Corsiva" pitchFamily="66" charset="0"/>
              </a:rPr>
              <a:t>вярваха,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1640" y="2082884"/>
            <a:ext cx="2880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dirty="0">
                <a:latin typeface="Monotype Corsiva" pitchFamily="66" charset="0"/>
              </a:rPr>
              <a:t>     </a:t>
            </a:r>
            <a:r>
              <a:rPr lang="bg-BG" sz="4000" dirty="0">
                <a:solidFill>
                  <a:srgbClr val="00B050"/>
                </a:solidFill>
                <a:latin typeface="Monotype Corsiva" pitchFamily="66" charset="0"/>
              </a:rPr>
              <a:t>искаха,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59410" y="2515791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4000" dirty="0">
                <a:solidFill>
                  <a:srgbClr val="7030A0"/>
                </a:solidFill>
                <a:latin typeface="Monotype Corsiva" pitchFamily="66" charset="0"/>
              </a:rPr>
              <a:t>учиха,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5996" y="3007198"/>
            <a:ext cx="511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>
                <a:solidFill>
                  <a:srgbClr val="FF0000"/>
                </a:solidFill>
                <a:latin typeface="Monotype Corsiva" pitchFamily="66" charset="0"/>
              </a:rPr>
              <a:t>следваха мечтите си,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536" y="5157192"/>
            <a:ext cx="84969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>
                <a:solidFill>
                  <a:srgbClr val="C00000"/>
                </a:solidFill>
                <a:latin typeface="Monotype Corsiva" pitchFamily="66" charset="0"/>
              </a:rPr>
              <a:t>и с нетърпение очакват </a:t>
            </a:r>
            <a:endParaRPr lang="en-US" sz="4000" dirty="0">
              <a:solidFill>
                <a:srgbClr val="C00000"/>
              </a:solidFill>
              <a:latin typeface="Monotype Corsiva" pitchFamily="66" charset="0"/>
            </a:endParaRPr>
          </a:p>
          <a:p>
            <a:r>
              <a:rPr lang="en-US" sz="4000" dirty="0">
                <a:solidFill>
                  <a:srgbClr val="C00000"/>
                </a:solidFill>
                <a:latin typeface="Monotype Corsiva" pitchFamily="66" charset="0"/>
              </a:rPr>
              <a:t>                                   </a:t>
            </a:r>
            <a:r>
              <a:rPr lang="bg-BG" sz="4000" dirty="0">
                <a:solidFill>
                  <a:srgbClr val="C00000"/>
                </a:solidFill>
                <a:latin typeface="Monotype Corsiva" pitchFamily="66" charset="0"/>
              </a:rPr>
              <a:t>следващите занятия!“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3528" y="3712771"/>
            <a:ext cx="5472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>
                <a:solidFill>
                  <a:srgbClr val="00B050"/>
                </a:solidFill>
                <a:latin typeface="Monotype Corsiva" panose="03010101010201010101" pitchFamily="66" charset="0"/>
              </a:rPr>
              <a:t>трупаха знания и опит,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80012" y="4501883"/>
            <a:ext cx="37444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>
                <a:solidFill>
                  <a:srgbClr val="7030A0"/>
                </a:solidFill>
                <a:latin typeface="Monotype Corsiva" panose="03010101010201010101" pitchFamily="66" charset="0"/>
              </a:rPr>
              <a:t>забавляваха се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03486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75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1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40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65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5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40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7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BAE3A9-25EE-4559-9988-85EF699238C6}"/>
              </a:ext>
            </a:extLst>
          </p:cNvPr>
          <p:cNvSpPr txBox="1"/>
          <p:nvPr/>
        </p:nvSpPr>
        <p:spPr>
          <a:xfrm>
            <a:off x="467544" y="2132856"/>
            <a:ext cx="856895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Изработил:</a:t>
            </a:r>
          </a:p>
          <a:p>
            <a:pPr algn="ctr"/>
            <a:endParaRPr lang="bg-BG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Донка Дамболова</a:t>
            </a:r>
          </a:p>
          <a:p>
            <a:pPr algn="ctr"/>
            <a:endParaRPr lang="bg-BG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Старши </a:t>
            </a:r>
            <a:r>
              <a:rPr lang="bg-BG" sz="2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 в начален </a:t>
            </a:r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етап</a:t>
            </a:r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ОУ „Св. св. Кирил и Методий“ </a:t>
            </a:r>
          </a:p>
          <a:p>
            <a:pPr algn="ctr"/>
            <a:r>
              <a:rPr lang="bg-BG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Кънчево, общ. Казанлък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774EDF-F824-4D30-9830-DB3AD9371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4208" y="1052736"/>
            <a:ext cx="2520279" cy="28803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0714A4-3595-4691-AD21-95FEC7A16B8B}"/>
              </a:ext>
            </a:extLst>
          </p:cNvPr>
          <p:cNvSpPr txBox="1"/>
          <p:nvPr/>
        </p:nvSpPr>
        <p:spPr>
          <a:xfrm>
            <a:off x="539552" y="878813"/>
            <a:ext cx="62555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за вниманието!</a:t>
            </a:r>
          </a:p>
        </p:txBody>
      </p:sp>
    </p:spTree>
    <p:extLst>
      <p:ext uri="{BB962C8B-B14F-4D97-AF65-F5344CB8AC3E}">
        <p14:creationId xmlns:p14="http://schemas.microsoft.com/office/powerpoint/2010/main" val="3880822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2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9|3|1.1|1.5|1.6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7|1.4|1.1|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.3|3.8|3.1|3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.1|2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|2.7|1.7|1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.2|2.3|1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7|1.8|1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4|1.5|1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4|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7|1.4|1.2|1.2|2.2"/>
</p:tagLst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1213</TotalTime>
  <Words>359</Words>
  <Application>Microsoft Office PowerPoint</Application>
  <PresentationFormat>Презентация на цял екран (4:3)</PresentationFormat>
  <Paragraphs>77</Paragraphs>
  <Slides>41</Slides>
  <Notes>2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41</vt:i4>
      </vt:variant>
    </vt:vector>
  </HeadingPairs>
  <TitlesOfParts>
    <vt:vector size="48" baseType="lpstr">
      <vt:lpstr>Calibri</vt:lpstr>
      <vt:lpstr>Georgia</vt:lpstr>
      <vt:lpstr>Monotype Corsiva</vt:lpstr>
      <vt:lpstr>Times New Roman</vt:lpstr>
      <vt:lpstr>Trebuchet MS</vt:lpstr>
      <vt:lpstr>Wingdings</vt:lpstr>
      <vt:lpstr>Slipstream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2400283: ОУ "Св. Св. Кирил и Методий" - Кънчево</cp:lastModifiedBy>
  <cp:revision>164</cp:revision>
  <dcterms:created xsi:type="dcterms:W3CDTF">2013-07-04T11:12:38Z</dcterms:created>
  <dcterms:modified xsi:type="dcterms:W3CDTF">2025-04-14T07:17:06Z</dcterms:modified>
</cp:coreProperties>
</file>